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D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831" autoAdjust="0"/>
  </p:normalViewPr>
  <p:slideViewPr>
    <p:cSldViewPr snapToGrid="0">
      <p:cViewPr>
        <p:scale>
          <a:sx n="92" d="100"/>
          <a:sy n="92" d="100"/>
        </p:scale>
        <p:origin x="11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2538-F0CE-4CCB-AE3A-1E7FBF4EB7F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7E0C-969C-4CB2-8CEC-A79EC03C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-Introduce need for water purification</a:t>
            </a:r>
          </a:p>
          <a:p>
            <a:r>
              <a:rPr lang="en-US" dirty="0"/>
              <a:t>-Flux</a:t>
            </a:r>
            <a:r>
              <a:rPr lang="en-US" baseline="0" dirty="0"/>
              <a:t> of water through membrane –amount of permeate per unit area of membrane per unit time</a:t>
            </a:r>
          </a:p>
          <a:p>
            <a:r>
              <a:rPr lang="en-US" baseline="0" dirty="0"/>
              <a:t>-importance of the membrane in the process</a:t>
            </a:r>
          </a:p>
          <a:p>
            <a:r>
              <a:rPr lang="en-US" baseline="0" dirty="0"/>
              <a:t>-structure of membrane</a:t>
            </a:r>
          </a:p>
          <a:p>
            <a:r>
              <a:rPr lang="en-US" baseline="0" dirty="0"/>
              <a:t>-Transition to foulants</a:t>
            </a:r>
          </a:p>
          <a:p>
            <a:endParaRPr lang="en-US" baseline="0" dirty="0"/>
          </a:p>
          <a:p>
            <a:r>
              <a:rPr lang="en-US" dirty="0"/>
              <a:t>Applied pressure forces contaminated water through membrane.</a:t>
            </a:r>
          </a:p>
          <a:p>
            <a:r>
              <a:rPr lang="en-US" dirty="0"/>
              <a:t>Membrane structure allows water through, but prevents the flow of contaminants.</a:t>
            </a:r>
          </a:p>
          <a:p>
            <a:r>
              <a:rPr lang="en-US" dirty="0"/>
              <a:t>Structure of the membrane determines selectivity.</a:t>
            </a:r>
          </a:p>
          <a:p>
            <a:r>
              <a:rPr lang="en-US" dirty="0"/>
              <a:t>Flux of the membrane is the amount of water through the membrane per area per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of antifouling coating</a:t>
            </a:r>
            <a:r>
              <a:rPr lang="en-US" baseline="0" dirty="0"/>
              <a:t>s to flux</a:t>
            </a:r>
          </a:p>
          <a:p>
            <a:r>
              <a:rPr lang="en-US" baseline="0" dirty="0" err="1"/>
              <a:t>Antifoulant</a:t>
            </a:r>
            <a:r>
              <a:rPr lang="en-US" baseline="0" dirty="0"/>
              <a:t> types</a:t>
            </a:r>
          </a:p>
          <a:p>
            <a:endParaRPr lang="en-US" baseline="0" dirty="0"/>
          </a:p>
          <a:p>
            <a:r>
              <a:rPr lang="en-US" dirty="0"/>
              <a:t>As contaminants build up on one side of the membrane, it produces a layer on the membrane surface.</a:t>
            </a:r>
          </a:p>
          <a:p>
            <a:r>
              <a:rPr lang="en-US" dirty="0"/>
              <a:t>Fouling layer prevents water from traveling through membrane.</a:t>
            </a:r>
          </a:p>
          <a:p>
            <a:r>
              <a:rPr lang="en-US" dirty="0"/>
              <a:t>Reduces the flux of the membrane and requires additional pressure to push water through, reducing efficiency.</a:t>
            </a:r>
          </a:p>
          <a:p>
            <a:r>
              <a:rPr lang="en-US" dirty="0"/>
              <a:t>Anti-fouling coatings are being developed to prevent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colloidal</a:t>
            </a:r>
          </a:p>
          <a:p>
            <a:endParaRPr lang="en-US" dirty="0"/>
          </a:p>
          <a:p>
            <a:r>
              <a:rPr lang="en-US" dirty="0"/>
              <a:t>Colloidal substance that is highly responsive to outside stimuli.</a:t>
            </a:r>
          </a:p>
          <a:p>
            <a:r>
              <a:rPr lang="en-US" dirty="0"/>
              <a:t>Shrinks at higher temperature.</a:t>
            </a:r>
          </a:p>
          <a:p>
            <a:r>
              <a:rPr lang="en-US" dirty="0"/>
              <a:t>Microgel can be used as an anti-foulant coating through functional group binding to foulant and as a physical barrier between the foulants and the membrane surface.</a:t>
            </a:r>
          </a:p>
          <a:p>
            <a:r>
              <a:rPr lang="en-US" dirty="0"/>
              <a:t>When it shrinks in higher temperatures, foulants on the microgel will be removed.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</a:t>
            </a:r>
            <a:r>
              <a:rPr lang="en-US" baseline="0" dirty="0"/>
              <a:t> taken from microscope</a:t>
            </a:r>
          </a:p>
          <a:p>
            <a:r>
              <a:rPr lang="en-US" baseline="0" dirty="0"/>
              <a:t>ImageJ to analyze fluorescent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the what</a:t>
            </a:r>
            <a:r>
              <a:rPr lang="en-US" baseline="0" dirty="0"/>
              <a:t> I’ve done and how it applies to what I want to do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MLL: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the advice and resources she has provided me with and for the many hours she has spent reviewing my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Grad students: </a:t>
            </a:r>
            <a:r>
              <a:rPr lang="en-US" dirty="0"/>
              <a:t>spent time developing experiments and training 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FP: for his assistance and for the use of his laboratory and equipment.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LD: for her expertise and the use of her microgel.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7E0C-969C-4CB2-8CEC-A79EC03C4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2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3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4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1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7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2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5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0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105" y="416560"/>
            <a:ext cx="9404773" cy="3850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Heat-Responsive Microgel Anti-Foulant Coatings for Water Purification Membranes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144" y="4513624"/>
            <a:ext cx="9526693" cy="1063779"/>
          </a:xfrm>
        </p:spPr>
        <p:txBody>
          <a:bodyPr>
            <a:normAutofit fontScale="47500" lnSpcReduction="20000"/>
          </a:bodyPr>
          <a:lstStyle/>
          <a:p>
            <a:pPr algn="ctr" defTabSz="313531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Andrea Kraetz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Kaushik Londhe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Wendy Lin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Monish Manghnani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Douglas Rice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Lenore Dai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Francois Perreault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Mary Laura Lind Thomas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School for Engineering of Matter, Transport, and Energy, Arizona State University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School of Sustainable Engineering and the Built Environment, Arizona State University</a:t>
            </a:r>
            <a:endParaRPr lang="en-US" baseline="30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" y="5430960"/>
            <a:ext cx="3774636" cy="1046919"/>
          </a:xfrm>
          <a:prstGeom prst="rect">
            <a:avLst/>
          </a:prstGeom>
        </p:spPr>
      </p:pic>
      <p:pic>
        <p:nvPicPr>
          <p:cNvPr id="1026" name="Picture 2" descr="Image result for arizona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627394"/>
            <a:ext cx="4094053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3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Lind Lab: Dr. Mary Laura Lind</a:t>
            </a:r>
          </a:p>
          <a:p>
            <a:pPr marL="576771" lvl="1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Kaushik </a:t>
            </a:r>
            <a:r>
              <a:rPr lang="en-US" dirty="0" err="1">
                <a:solidFill>
                  <a:schemeClr val="tx1"/>
                </a:solidFill>
              </a:rPr>
              <a:t>Londhe</a:t>
            </a:r>
            <a:endParaRPr lang="en-US" dirty="0">
              <a:solidFill>
                <a:schemeClr val="tx1"/>
              </a:solidFill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François Perreault &amp; Doug Rice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Lenore Dai &amp; Wendy Lin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ASU/NASA Space Grant Program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W.L. Gore &amp; Associates 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55" y="3401067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167466"/>
            <a:ext cx="8596668" cy="259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Osmosis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654801" y="1860264"/>
            <a:ext cx="4500879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40" y="2106692"/>
            <a:ext cx="6806721" cy="2850678"/>
          </a:xfrm>
          <a:prstGeom prst="rect">
            <a:avLst/>
          </a:prstGeom>
        </p:spPr>
      </p:pic>
      <p:sp>
        <p:nvSpPr>
          <p:cNvPr id="5" name="Arrow: Left 4"/>
          <p:cNvSpPr/>
          <p:nvPr/>
        </p:nvSpPr>
        <p:spPr>
          <a:xfrm>
            <a:off x="4757353" y="4936076"/>
            <a:ext cx="2372497" cy="78366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Osmotic Gradient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526280" y="5622940"/>
            <a:ext cx="3200400" cy="7290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Desired Flow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93772" y="1737360"/>
            <a:ext cx="1382100" cy="906986"/>
            <a:chOff x="2693772" y="1737360"/>
            <a:chExt cx="1382100" cy="906986"/>
          </a:xfrm>
        </p:grpSpPr>
        <p:sp>
          <p:nvSpPr>
            <p:cNvPr id="8" name="Arrow: Down 7"/>
            <p:cNvSpPr/>
            <p:nvPr/>
          </p:nvSpPr>
          <p:spPr>
            <a:xfrm>
              <a:off x="3433321" y="1860264"/>
              <a:ext cx="642551" cy="78408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3772" y="1737360"/>
              <a:ext cx="106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4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700" y="2570427"/>
            <a:ext cx="8766362" cy="28322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49731" y="2671050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3983" y="2777192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80183" y="3269361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27097" y="2671051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3345" y="3264757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3414" y="3264755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68013" y="2671050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89297" y="2671050"/>
            <a:ext cx="211073" cy="212283"/>
          </a:xfrm>
          <a:prstGeom prst="ellipse">
            <a:avLst/>
          </a:prstGeom>
          <a:solidFill>
            <a:srgbClr val="FF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74487" y="5190683"/>
            <a:ext cx="211947" cy="211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26223" y="4936344"/>
            <a:ext cx="211947" cy="211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74379" y="5225027"/>
            <a:ext cx="211947" cy="211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4487" y="4724397"/>
            <a:ext cx="211947" cy="211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0026 0.08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00182 0.08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0.0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7037E-7 L 0.00013 0.0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0209 0.08658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Microgel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3934" y="2409046"/>
            <a:ext cx="9297178" cy="2826342"/>
          </a:xfrm>
        </p:spPr>
      </p:pic>
      <p:sp>
        <p:nvSpPr>
          <p:cNvPr id="5" name="TextBox 4"/>
          <p:cNvSpPr txBox="1"/>
          <p:nvPr/>
        </p:nvSpPr>
        <p:spPr>
          <a:xfrm>
            <a:off x="3129280" y="5768690"/>
            <a:ext cx="684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F. A. </a:t>
            </a:r>
            <a:r>
              <a:rPr lang="en-US" sz="1200" dirty="0" err="1"/>
              <a:t>Plamper</a:t>
            </a:r>
            <a:r>
              <a:rPr lang="en-US" sz="1200" dirty="0"/>
              <a:t> and W. </a:t>
            </a:r>
            <a:r>
              <a:rPr lang="en-US" sz="1200" dirty="0" err="1"/>
              <a:t>Richtering</a:t>
            </a:r>
            <a:r>
              <a:rPr lang="en-US" sz="1200" dirty="0"/>
              <a:t>, "Functional </a:t>
            </a:r>
            <a:r>
              <a:rPr lang="en-US" sz="1200" dirty="0" err="1"/>
              <a:t>Microgels</a:t>
            </a:r>
            <a:r>
              <a:rPr lang="en-US" sz="1200" dirty="0"/>
              <a:t> and </a:t>
            </a:r>
            <a:r>
              <a:rPr lang="en-US" sz="1200" dirty="0" err="1"/>
              <a:t>Microgel</a:t>
            </a:r>
            <a:r>
              <a:rPr lang="en-US" sz="1200" dirty="0"/>
              <a:t> Systems," Accounts of Chemical Research, vol. 50, no. 2, pp. 131-140, 2017.</a:t>
            </a:r>
          </a:p>
        </p:txBody>
      </p:sp>
    </p:spTree>
    <p:extLst>
      <p:ext uri="{BB962C8B-B14F-4D97-AF65-F5344CB8AC3E}">
        <p14:creationId xmlns:p14="http://schemas.microsoft.com/office/powerpoint/2010/main" val="17122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Microgel Coating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045" y="2507726"/>
            <a:ext cx="3194998" cy="2865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64" y="2581653"/>
            <a:ext cx="3130926" cy="2791428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4201196" y="3443926"/>
            <a:ext cx="3346515" cy="8012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Dip-coating</a:t>
            </a:r>
          </a:p>
        </p:txBody>
      </p:sp>
    </p:spTree>
    <p:extLst>
      <p:ext uri="{BB962C8B-B14F-4D97-AF65-F5344CB8AC3E}">
        <p14:creationId xmlns:p14="http://schemas.microsoft.com/office/powerpoint/2010/main" val="41230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45" y="4571996"/>
            <a:ext cx="8596668" cy="17053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Coated membrane with fluorescent bovine serum albumin (BSA)</a:t>
            </a:r>
          </a:p>
          <a:p>
            <a:r>
              <a:rPr lang="en-US" dirty="0"/>
              <a:t>Exposed membrane surface to heated water in cross flow (60°C) at low flow rate (0.4L/h) under fluorescent microscopy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52" y="1737360"/>
            <a:ext cx="7068454" cy="31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83" y="416066"/>
            <a:ext cx="8596668" cy="13208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802474" y="2805811"/>
            <a:ext cx="2657739" cy="19933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928787" y="2805811"/>
            <a:ext cx="2657739" cy="1993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32322" y="2811145"/>
            <a:ext cx="2662095" cy="1996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62447" y="2805812"/>
            <a:ext cx="2657739" cy="1993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084" y="1929384"/>
            <a:ext cx="412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Membrane without Microgel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8304" y="1976890"/>
            <a:ext cx="412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Microgel Coated Membrane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1165083" y="5140478"/>
            <a:ext cx="4122885" cy="8412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20min Heated Crossflow</a:t>
            </a:r>
          </a:p>
        </p:txBody>
      </p:sp>
      <p:sp>
        <p:nvSpPr>
          <p:cNvPr id="23" name="Arrow: Right 22"/>
          <p:cNvSpPr/>
          <p:nvPr/>
        </p:nvSpPr>
        <p:spPr>
          <a:xfrm>
            <a:off x="7174003" y="5140478"/>
            <a:ext cx="4122885" cy="8412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20min Heated Crossflow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051" y="588677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7.3% Fluorescence Decrease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56383" y="588677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43.8% Fluorescence Decrease</a:t>
            </a:r>
          </a:p>
        </p:txBody>
      </p:sp>
    </p:spTree>
    <p:extLst>
      <p:ext uri="{BB962C8B-B14F-4D97-AF65-F5344CB8AC3E}">
        <p14:creationId xmlns:p14="http://schemas.microsoft.com/office/powerpoint/2010/main" val="341396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 Functionalization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46" y="1792307"/>
            <a:ext cx="8596668" cy="1439861"/>
          </a:xfrm>
        </p:spPr>
        <p:txBody>
          <a:bodyPr>
            <a:normAutofit fontScale="92500"/>
          </a:bodyPr>
          <a:lstStyle/>
          <a:p>
            <a:r>
              <a:rPr lang="en-US" dirty="0"/>
              <a:t>Under reverse osmosis, microgel detached from the membrane surface due to high pressures.</a:t>
            </a:r>
          </a:p>
          <a:p>
            <a:r>
              <a:rPr lang="en-US" dirty="0"/>
              <a:t>A functionalization process was implemented to bond the microgel to the membrane surface, but the functionalization could effect the performance of the membrane.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4863" y="5879801"/>
            <a:ext cx="791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8</a:t>
            </a:r>
            <a:r>
              <a:rPr lang="en-US" sz="1400" dirty="0"/>
              <a:t>. Image of functionalized </a:t>
            </a:r>
            <a:r>
              <a:rPr lang="en-US" sz="1400" dirty="0" err="1"/>
              <a:t>microgel</a:t>
            </a:r>
            <a:r>
              <a:rPr lang="en-US" sz="1400" dirty="0"/>
              <a:t> membrane with fluorescent BSA with a) the initial amount of fluorescence and b) the amount after 20 minutes of hot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950" y="3370261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9650" y="3370261"/>
            <a:ext cx="4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63" y="3232168"/>
            <a:ext cx="7942898" cy="26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reverse osmosis tests on the functionalized membranes to determine if the </a:t>
            </a:r>
            <a:r>
              <a:rPr lang="en-US" dirty="0" err="1"/>
              <a:t>microgel</a:t>
            </a:r>
            <a:r>
              <a:rPr lang="en-US" dirty="0"/>
              <a:t> remains in the surface under these conditions.</a:t>
            </a:r>
          </a:p>
          <a:p>
            <a:r>
              <a:rPr lang="en-US" dirty="0"/>
              <a:t>Test </a:t>
            </a:r>
            <a:r>
              <a:rPr lang="en-US" dirty="0" err="1"/>
              <a:t>microgel</a:t>
            </a:r>
            <a:r>
              <a:rPr lang="en-US" dirty="0"/>
              <a:t> performance with various </a:t>
            </a:r>
            <a:r>
              <a:rPr lang="en-US" dirty="0" err="1"/>
              <a:t>foulants</a:t>
            </a:r>
            <a:r>
              <a:rPr lang="en-US" dirty="0"/>
              <a:t>.</a:t>
            </a:r>
          </a:p>
          <a:p>
            <a:r>
              <a:rPr lang="en-US" dirty="0"/>
              <a:t>Develop additional methods for the uniform coating of </a:t>
            </a:r>
            <a:r>
              <a:rPr lang="en-US" dirty="0" err="1"/>
              <a:t>microgel</a:t>
            </a:r>
            <a:r>
              <a:rPr lang="en-US" dirty="0"/>
              <a:t> on membrane.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08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1585</TotalTime>
  <Words>624</Words>
  <Application>Microsoft Office PowerPoint</Application>
  <PresentationFormat>Widescreen</PresentationFormat>
  <Paragraphs>85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Heat-Responsive Microgel Anti-Foulant Coatings for Water Purification Membranes</vt:lpstr>
      <vt:lpstr>Reverse Osmosis</vt:lpstr>
      <vt:lpstr>Fouling</vt:lpstr>
      <vt:lpstr>Microgel</vt:lpstr>
      <vt:lpstr>Microgel Coating</vt:lpstr>
      <vt:lpstr>Experimental Approach</vt:lpstr>
      <vt:lpstr>Results</vt:lpstr>
      <vt:lpstr>Membrane Functionalization</vt:lpstr>
      <vt:lpstr>Future Work</vt:lpstr>
      <vt:lpstr>Acknowledgements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Heat-Responsive Microgel Anti-Foulant Coatings for Water Purification Membranes</dc:title>
  <dc:creator>Andrea Kraetz</dc:creator>
  <cp:lastModifiedBy>Andrea Kraetz</cp:lastModifiedBy>
  <cp:revision>27</cp:revision>
  <dcterms:created xsi:type="dcterms:W3CDTF">2018-03-29T16:49:29Z</dcterms:created>
  <dcterms:modified xsi:type="dcterms:W3CDTF">2019-04-02T00:07:43Z</dcterms:modified>
</cp:coreProperties>
</file>